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3" r:id="rId5"/>
    <p:sldId id="265" r:id="rId6"/>
    <p:sldId id="258" r:id="rId7"/>
    <p:sldId id="261" r:id="rId8"/>
    <p:sldId id="259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70C89-E517-4DD4-955F-2E307C4ED621}" type="datetimeFigureOut">
              <a:rPr lang="en-CA" smtClean="0"/>
              <a:pPr/>
              <a:t>03/03/2015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B487C-09C4-4407-8829-66F3777355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70C89-E517-4DD4-955F-2E307C4ED621}" type="datetimeFigureOut">
              <a:rPr lang="en-CA" smtClean="0"/>
              <a:pPr/>
              <a:t>03/03/2015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B487C-09C4-4407-8829-66F3777355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70C89-E517-4DD4-955F-2E307C4ED621}" type="datetimeFigureOut">
              <a:rPr lang="en-CA" smtClean="0"/>
              <a:pPr/>
              <a:t>03/03/2015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B487C-09C4-4407-8829-66F3777355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70C89-E517-4DD4-955F-2E307C4ED621}" type="datetimeFigureOut">
              <a:rPr lang="en-CA" smtClean="0"/>
              <a:pPr/>
              <a:t>03/03/2015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B487C-09C4-4407-8829-66F3777355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70C89-E517-4DD4-955F-2E307C4ED621}" type="datetimeFigureOut">
              <a:rPr lang="en-CA" smtClean="0"/>
              <a:pPr/>
              <a:t>03/03/2015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B487C-09C4-4407-8829-66F3777355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70C89-E517-4DD4-955F-2E307C4ED621}" type="datetimeFigureOut">
              <a:rPr lang="en-CA" smtClean="0"/>
              <a:pPr/>
              <a:t>03/03/2015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B487C-09C4-4407-8829-66F3777355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70C89-E517-4DD4-955F-2E307C4ED621}" type="datetimeFigureOut">
              <a:rPr lang="en-CA" smtClean="0"/>
              <a:pPr/>
              <a:t>03/03/2015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B487C-09C4-4407-8829-66F3777355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70C89-E517-4DD4-955F-2E307C4ED621}" type="datetimeFigureOut">
              <a:rPr lang="en-CA" smtClean="0"/>
              <a:pPr/>
              <a:t>03/03/2015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B487C-09C4-4407-8829-66F3777355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70C89-E517-4DD4-955F-2E307C4ED621}" type="datetimeFigureOut">
              <a:rPr lang="en-CA" smtClean="0"/>
              <a:pPr/>
              <a:t>03/03/2015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B487C-09C4-4407-8829-66F3777355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70C89-E517-4DD4-955F-2E307C4ED621}" type="datetimeFigureOut">
              <a:rPr lang="en-CA" smtClean="0"/>
              <a:pPr/>
              <a:t>03/03/2015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B487C-09C4-4407-8829-66F3777355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CC70C89-E517-4DD4-955F-2E307C4ED621}" type="datetimeFigureOut">
              <a:rPr lang="en-CA" smtClean="0"/>
              <a:pPr/>
              <a:t>03/03/2015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EFB487C-09C4-4407-8829-66F3777355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C70C89-E517-4DD4-955F-2E307C4ED621}" type="datetimeFigureOut">
              <a:rPr lang="en-CA" smtClean="0"/>
              <a:pPr/>
              <a:t>03/03/2015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EFB487C-09C4-4407-8829-66F3777355B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CgU-5WQGCl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iTyyKROkC3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frm=1&amp;source=images&amp;cd=&amp;cad=rja&amp;docid=jqy31WfqnKXDNM&amp;tbnid=irfBLy4Cq9DPSM:&amp;ved=0CAUQjRw&amp;url=http://mockingjay.net/2012/04/03/buy-district-12-for-1-4-million/the-hunger-games-the-official-illustrated-movie-companion/&amp;ei=oQgxUrbPBI61qAGLh4CYBQ&amp;bvm=bv.52109249,d.aWM&amp;psig=AFQjCNEc7SmbWzXo3KHbteXUFLvBOUzoeg&amp;ust=137903157108680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a/url?sa=i&amp;rct=j&amp;q=&amp;esrc=s&amp;frm=1&amp;source=images&amp;cd=&amp;cad=rja&amp;docid=E5a80yK52b5VQM&amp;tbnid=lHJMllWU9C14XM:&amp;ved=0CAUQjRw&amp;url=http://www.mtv.com/photos/inside-the-hunger-games-capitol/1681636/7006373/photo.jhtml&amp;ei=1ggxUob3MobUqgGesYHwDA&amp;bvm=bv.52109249,d.aWM&amp;psig=AFQjCNG_rgbMF5_UZHi9Kb3P0OUNFEbv0g&amp;ust=137903162087752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imF-Ov1-Wf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RQSmfzfg2M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video/movies/100000001000916/first-5-minutes-jane-eyre.html" TargetMode="External"/><Relationship Id="rId2" Type="http://schemas.openxmlformats.org/officeDocument/2006/relationships/hyperlink" Target="http://thisismacbeth.com/movie/clips/clip-theatre-act1-scene1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oVRoOtXjlP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Suspense Techniques</a:t>
            </a:r>
            <a:endParaRPr lang="en-CA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hiller" pitchFamily="82" charset="0"/>
              </a:rPr>
              <a:t>“There is no terror in the bang, only in the anticipation of it.”  Alfred Hitchcock</a:t>
            </a:r>
            <a:endParaRPr lang="en-CA" sz="4400" dirty="0">
              <a:latin typeface="Chiller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time, place and mood of a literary work</a:t>
            </a:r>
          </a:p>
          <a:p>
            <a:r>
              <a:rPr lang="en-US" dirty="0" smtClean="0"/>
              <a:t>What kind of setting might build suspense?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>
                <a:hlinkClick r:id="rId2"/>
              </a:rPr>
              <a:t>Vertigo:  "Don't Let Me Go"</a:t>
            </a: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610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Showing how two things differ</a:t>
            </a:r>
          </a:p>
          <a:p>
            <a:endParaRPr lang="en-CA" dirty="0"/>
          </a:p>
          <a:p>
            <a:r>
              <a:rPr lang="en-CA" dirty="0" smtClean="0"/>
              <a:t>Two different elements are put in opposition  to emphasize how different they are</a:t>
            </a:r>
          </a:p>
          <a:p>
            <a:endParaRPr lang="en-CA" sz="2000" dirty="0" smtClean="0"/>
          </a:p>
          <a:p>
            <a:endParaRPr lang="en-CA" sz="2000" dirty="0"/>
          </a:p>
          <a:p>
            <a:endParaRPr lang="en-CA" sz="2000" dirty="0" smtClean="0"/>
          </a:p>
          <a:p>
            <a:r>
              <a:rPr lang="en-CA" sz="2000" dirty="0" smtClean="0"/>
              <a:t>Source: </a:t>
            </a:r>
            <a:r>
              <a:rPr lang="en-CA" sz="2000" dirty="0" smtClean="0"/>
              <a:t>http</a:t>
            </a:r>
            <a:r>
              <a:rPr lang="en-CA" sz="2000" dirty="0"/>
              <a:t>://eienglish.org/literms.html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467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Contrast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#1: Character Contrast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CA" dirty="0" smtClean="0">
                <a:hlinkClick r:id="rId2"/>
              </a:rPr>
              <a:t>Hunger Games:  </a:t>
            </a:r>
            <a:r>
              <a:rPr lang="en-CA" dirty="0" err="1" smtClean="0">
                <a:hlinkClick r:id="rId2"/>
              </a:rPr>
              <a:t>Katniss</a:t>
            </a:r>
            <a:r>
              <a:rPr lang="en-CA" dirty="0" smtClean="0">
                <a:hlinkClick r:id="rId2"/>
              </a:rPr>
              <a:t> vs. Effie Trinket</a:t>
            </a:r>
            <a:endParaRPr lang="en-CA" dirty="0" smtClean="0"/>
          </a:p>
          <a:p>
            <a:pPr>
              <a:buNone/>
            </a:pPr>
            <a:endParaRPr lang="en-CA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832012" y="506765"/>
            <a:ext cx="29523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CA" sz="2400" dirty="0" smtClean="0"/>
              <a:t>#2.  Visual Contrast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District 12 vs. The Capitol in </a:t>
            </a:r>
            <a:r>
              <a:rPr lang="en-CA" i="1" dirty="0" smtClean="0"/>
              <a:t>The Hunger Games</a:t>
            </a:r>
          </a:p>
          <a:p>
            <a:pPr>
              <a:buNone/>
            </a:pPr>
            <a:r>
              <a:rPr lang="en-CA" i="1" dirty="0" smtClean="0"/>
              <a:t>Compare the clothes, colours , body language and the surroundings of District 12 to The Capitol. What does this visual contrast tell us ?</a:t>
            </a:r>
            <a:endParaRPr lang="en-CA" dirty="0" smtClean="0"/>
          </a:p>
        </p:txBody>
      </p:sp>
      <p:pic>
        <p:nvPicPr>
          <p:cNvPr id="1026" name="Picture 2" descr="http://mockingjay.net/wp-content/uploads/2012/04/District1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5184576" cy="3321855"/>
          </a:xfrm>
          <a:prstGeom prst="rect">
            <a:avLst/>
          </a:prstGeom>
          <a:noFill/>
        </p:spPr>
      </p:pic>
      <p:pic>
        <p:nvPicPr>
          <p:cNvPr id="1028" name="Picture 4" descr="http://www.mtv.com/movies/photos/h/hunger_games_capitol_tour_flip_032212/capitol_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4476" y="3284984"/>
            <a:ext cx="5359524" cy="3573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Foreshadowing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Foreshadowing is a literary device in which a </a:t>
            </a:r>
            <a:r>
              <a:rPr lang="en-CA" dirty="0" smtClean="0"/>
              <a:t>writer </a:t>
            </a:r>
            <a:r>
              <a:rPr lang="en-CA" dirty="0"/>
              <a:t>gives an advance hint of what is to come </a:t>
            </a:r>
            <a:r>
              <a:rPr lang="en-CA" dirty="0" smtClean="0"/>
              <a:t>later </a:t>
            </a:r>
            <a:r>
              <a:rPr lang="en-CA" dirty="0"/>
              <a:t>in the story</a:t>
            </a:r>
            <a:r>
              <a:rPr lang="en-CA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r>
              <a:rPr lang="en-CA" dirty="0" smtClean="0">
                <a:hlinkClick r:id="rId2"/>
              </a:rPr>
              <a:t>Batman Begins:  The Calling Card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CA" sz="1400" dirty="0" smtClean="0"/>
              <a:t>Source:  http</a:t>
            </a:r>
            <a:r>
              <a:rPr lang="en-CA" sz="1400" dirty="0"/>
              <a:t>://literarydevices.net/foreshadowing/</a:t>
            </a:r>
          </a:p>
        </p:txBody>
      </p:sp>
    </p:spTree>
    <p:extLst>
      <p:ext uri="{BB962C8B-B14F-4D97-AF65-F5344CB8AC3E}">
        <p14:creationId xmlns:p14="http://schemas.microsoft.com/office/powerpoint/2010/main" val="102256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Irony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discrepancy between expectation and reality</a:t>
            </a:r>
          </a:p>
          <a:p>
            <a:r>
              <a:rPr lang="en-CA" dirty="0" smtClean="0"/>
              <a:t>The audience knows something that a character is unaware of</a:t>
            </a:r>
          </a:p>
          <a:p>
            <a:endParaRPr lang="en-US" dirty="0"/>
          </a:p>
          <a:p>
            <a:r>
              <a:rPr lang="en-CA" dirty="0" err="1" smtClean="0">
                <a:hlinkClick r:id="rId2"/>
              </a:rPr>
              <a:t>Shawshank</a:t>
            </a:r>
            <a:r>
              <a:rPr lang="en-CA" dirty="0" smtClean="0">
                <a:hlinkClick r:id="rId2"/>
              </a:rPr>
              <a:t> Redemption Escape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27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Pathetic Fallacy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Pathetic fallacy is a literary device </a:t>
            </a:r>
            <a:r>
              <a:rPr lang="en-CA" dirty="0" smtClean="0"/>
              <a:t>which uses the weather to reflect a character’s emotions</a:t>
            </a:r>
          </a:p>
          <a:p>
            <a:r>
              <a:rPr lang="en-CA" dirty="0" smtClean="0"/>
              <a:t>The writer makes a connection between human emotion and the appearance of the landscape or the behaviour of the weather</a:t>
            </a:r>
          </a:p>
          <a:p>
            <a:r>
              <a:rPr lang="en-CA" dirty="0" smtClean="0"/>
              <a:t>The </a:t>
            </a:r>
            <a:r>
              <a:rPr lang="en-CA" dirty="0"/>
              <a:t>word “pathetic” in the term is not used in a derogatory sense of being </a:t>
            </a:r>
            <a:r>
              <a:rPr lang="en-CA" dirty="0" smtClean="0"/>
              <a:t>miserable: instead </a:t>
            </a:r>
            <a:r>
              <a:rPr lang="en-CA" dirty="0"/>
              <a:t>it stands for “imparting emotions to something else</a:t>
            </a:r>
            <a:r>
              <a:rPr lang="en-CA" dirty="0" smtClean="0"/>
              <a:t>” (the environment shares human emotions)</a:t>
            </a:r>
          </a:p>
          <a:p>
            <a:r>
              <a:rPr lang="en-US" dirty="0" smtClean="0"/>
              <a:t>This is a type of Personification.</a:t>
            </a:r>
            <a:endParaRPr lang="en-CA" dirty="0" smtClean="0"/>
          </a:p>
          <a:p>
            <a:endParaRPr lang="en-US" dirty="0"/>
          </a:p>
          <a:p>
            <a:r>
              <a:rPr lang="en-CA" sz="1800" dirty="0" smtClean="0"/>
              <a:t>Source:  http</a:t>
            </a:r>
            <a:r>
              <a:rPr lang="en-CA" sz="1800" dirty="0"/>
              <a:t>://literarydevices.net/pathetic-fallacy/</a:t>
            </a:r>
          </a:p>
        </p:txBody>
      </p:sp>
    </p:spTree>
    <p:extLst>
      <p:ext uri="{BB962C8B-B14F-4D97-AF65-F5344CB8AC3E}">
        <p14:creationId xmlns:p14="http://schemas.microsoft.com/office/powerpoint/2010/main" val="26915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 of Pathetic Fallacy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    What is the mood? How does the weather or nature contribute to the mood? What about sound effects?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>
                <a:hlinkClick r:id="rId2"/>
              </a:rPr>
              <a:t>Macbeth Opening Scene</a:t>
            </a:r>
            <a:endParaRPr lang="en-CA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CA" dirty="0" smtClean="0">
                <a:hlinkClick r:id="rId3"/>
              </a:rPr>
              <a:t>Jane Eyre Opening Scene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>
              <a:buNone/>
            </a:pPr>
            <a:r>
              <a:rPr lang="en-CA" dirty="0" err="1" smtClean="0">
                <a:hlinkClick r:id="rId4"/>
              </a:rPr>
              <a:t>Stepford</a:t>
            </a:r>
            <a:r>
              <a:rPr lang="en-CA" dirty="0" smtClean="0">
                <a:hlinkClick r:id="rId4"/>
              </a:rPr>
              <a:t> Wives Opening Scene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492</TotalTime>
  <Words>306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Suspense Techniques</vt:lpstr>
      <vt:lpstr>Setting</vt:lpstr>
      <vt:lpstr>Contrast</vt:lpstr>
      <vt:lpstr>Contrast Examples</vt:lpstr>
      <vt:lpstr>PowerPoint Presentation</vt:lpstr>
      <vt:lpstr>Foreshadowing</vt:lpstr>
      <vt:lpstr>Dramatic Irony</vt:lpstr>
      <vt:lpstr>Pathetic Fallacy</vt:lpstr>
      <vt:lpstr>Examples of Pathetic Fallacy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Suspense Techniques</dc:title>
  <dc:creator>WRDSB</dc:creator>
  <cp:lastModifiedBy>WRDSB</cp:lastModifiedBy>
  <cp:revision>23</cp:revision>
  <dcterms:created xsi:type="dcterms:W3CDTF">2013-09-10T19:36:19Z</dcterms:created>
  <dcterms:modified xsi:type="dcterms:W3CDTF">2015-03-03T20:18:28Z</dcterms:modified>
</cp:coreProperties>
</file>