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2"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E06B9A7-7CCD-4CEB-A9C0-EAABAF7BF989}" type="datetimeFigureOut">
              <a:rPr lang="en-CA" smtClean="0"/>
              <a:t>12/05/2015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354064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06B9A7-7CCD-4CEB-A9C0-EAABAF7BF989}" type="datetimeFigureOut">
              <a:rPr lang="en-CA" smtClean="0"/>
              <a:t>12/05/2015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24767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06B9A7-7CCD-4CEB-A9C0-EAABAF7BF989}" type="datetimeFigureOut">
              <a:rPr lang="en-CA" smtClean="0"/>
              <a:t>12/05/2015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374581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E06B9A7-7CCD-4CEB-A9C0-EAABAF7BF989}" type="datetimeFigureOut">
              <a:rPr lang="en-CA" smtClean="0"/>
              <a:t>12/05/2015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348268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06B9A7-7CCD-4CEB-A9C0-EAABAF7BF989}" type="datetimeFigureOut">
              <a:rPr lang="en-CA" smtClean="0"/>
              <a:t>12/05/2015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186007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E06B9A7-7CCD-4CEB-A9C0-EAABAF7BF989}" type="datetimeFigureOut">
              <a:rPr lang="en-CA" smtClean="0"/>
              <a:t>12/05/2015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304745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E06B9A7-7CCD-4CEB-A9C0-EAABAF7BF989}" type="datetimeFigureOut">
              <a:rPr lang="en-CA" smtClean="0"/>
              <a:t>12/05/2015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391809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06B9A7-7CCD-4CEB-A9C0-EAABAF7BF989}" type="datetimeFigureOut">
              <a:rPr lang="en-CA" smtClean="0"/>
              <a:t>12/05/2015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10736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6B9A7-7CCD-4CEB-A9C0-EAABAF7BF989}" type="datetimeFigureOut">
              <a:rPr lang="en-CA" smtClean="0"/>
              <a:t>12/05/2015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396354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6B9A7-7CCD-4CEB-A9C0-EAABAF7BF989}" type="datetimeFigureOut">
              <a:rPr lang="en-CA" smtClean="0"/>
              <a:t>12/05/2015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4205716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06B9A7-7CCD-4CEB-A9C0-EAABAF7BF989}" type="datetimeFigureOut">
              <a:rPr lang="en-CA" smtClean="0"/>
              <a:t>12/05/2015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457E6C3-F8FC-422D-A459-AD307DE7DFD6}" type="slidenum">
              <a:rPr lang="en-CA" smtClean="0"/>
              <a:t>‹#›</a:t>
            </a:fld>
            <a:endParaRPr lang="en-CA"/>
          </a:p>
        </p:txBody>
      </p:sp>
    </p:spTree>
    <p:extLst>
      <p:ext uri="{BB962C8B-B14F-4D97-AF65-F5344CB8AC3E}">
        <p14:creationId xmlns:p14="http://schemas.microsoft.com/office/powerpoint/2010/main" val="342911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6B9A7-7CCD-4CEB-A9C0-EAABAF7BF989}" type="datetimeFigureOut">
              <a:rPr lang="en-CA" smtClean="0"/>
              <a:t>12/05/2015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7E6C3-F8FC-422D-A459-AD307DE7DFD6}" type="slidenum">
              <a:rPr lang="en-CA" smtClean="0"/>
              <a:t>‹#›</a:t>
            </a:fld>
            <a:endParaRPr lang="en-CA"/>
          </a:p>
        </p:txBody>
      </p:sp>
    </p:spTree>
    <p:extLst>
      <p:ext uri="{BB962C8B-B14F-4D97-AF65-F5344CB8AC3E}">
        <p14:creationId xmlns:p14="http://schemas.microsoft.com/office/powerpoint/2010/main" val="826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a:t>Using Research and Evidence</a:t>
            </a:r>
            <a:br>
              <a:rPr lang="en-CA" b="1" dirty="0"/>
            </a:br>
            <a:endParaRPr lang="en-CA" dirty="0"/>
          </a:p>
        </p:txBody>
      </p:sp>
      <p:sp>
        <p:nvSpPr>
          <p:cNvPr id="3" name="Subtitle 2"/>
          <p:cNvSpPr>
            <a:spLocks noGrp="1"/>
          </p:cNvSpPr>
          <p:nvPr>
            <p:ph type="subTitle" idx="1"/>
          </p:nvPr>
        </p:nvSpPr>
        <p:spPr/>
        <p:txBody>
          <a:bodyPr>
            <a:normAutofit fontScale="92500" lnSpcReduction="20000"/>
          </a:bodyPr>
          <a:lstStyle/>
          <a:p>
            <a:r>
              <a:rPr lang="en-US" dirty="0" smtClean="0"/>
              <a:t>Online Writing Lab</a:t>
            </a:r>
          </a:p>
          <a:p>
            <a:r>
              <a:rPr lang="en-US" dirty="0" smtClean="0"/>
              <a:t>Purdue University</a:t>
            </a:r>
          </a:p>
          <a:p>
            <a:r>
              <a:rPr lang="en-CA" dirty="0" smtClean="0"/>
              <a:t>https://owl.english.purdue.edu/owl/resource/588/02/</a:t>
            </a:r>
            <a:endParaRPr lang="en-CA" dirty="0"/>
          </a:p>
        </p:txBody>
      </p:sp>
    </p:spTree>
    <p:extLst>
      <p:ext uri="{BB962C8B-B14F-4D97-AF65-F5344CB8AC3E}">
        <p14:creationId xmlns:p14="http://schemas.microsoft.com/office/powerpoint/2010/main" val="2241215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type of evidence should I use?</a:t>
            </a:r>
            <a:endParaRPr lang="en-CA" dirty="0"/>
          </a:p>
        </p:txBody>
      </p:sp>
      <p:sp>
        <p:nvSpPr>
          <p:cNvPr id="3" name="Content Placeholder 2"/>
          <p:cNvSpPr>
            <a:spLocks noGrp="1"/>
          </p:cNvSpPr>
          <p:nvPr>
            <p:ph idx="1"/>
          </p:nvPr>
        </p:nvSpPr>
        <p:spPr/>
        <p:txBody>
          <a:bodyPr/>
          <a:lstStyle/>
          <a:p>
            <a:r>
              <a:rPr lang="en-CA" dirty="0"/>
              <a:t>There are two types of evidence.</a:t>
            </a:r>
          </a:p>
          <a:p>
            <a:r>
              <a:rPr lang="en-CA" dirty="0"/>
              <a:t>First hand research is research you have conducted yourself such as interviews, experiments, surveys, or personal experience and anecdotes.</a:t>
            </a:r>
          </a:p>
          <a:p>
            <a:endParaRPr lang="en-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861048"/>
            <a:ext cx="3410322" cy="204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293096"/>
            <a:ext cx="1995349" cy="193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60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Second hand research is research you are getting from various texts that has been supplied and compiled by others such as books, periodicals, and Web sites.</a:t>
            </a:r>
          </a:p>
          <a:p>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789040"/>
            <a:ext cx="4749527" cy="189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45024"/>
            <a:ext cx="2286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57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Regardless of what type of sources you use, they must be credible. In other words, your sources must be reliable, accurate, and trustworthy.</a:t>
            </a:r>
          </a:p>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212976"/>
            <a:ext cx="360773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46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do I know if a source is credible?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You can ask the following questions to determine if a source is credible.</a:t>
            </a:r>
          </a:p>
          <a:p>
            <a:endParaRPr lang="en-CA" dirty="0" smtClean="0"/>
          </a:p>
          <a:p>
            <a:r>
              <a:rPr lang="en-CA" dirty="0" smtClean="0"/>
              <a:t>Who is the author? Credible sources are written by authors respected in their fields of study. Responsible, credible authors will cite their sources so that you can check the accuracy of and support for what they've written. (This is also a good way to find more sources for your own research.)</a:t>
            </a:r>
            <a:endParaRPr lang="en-CA" dirty="0"/>
          </a:p>
        </p:txBody>
      </p:sp>
    </p:spTree>
    <p:extLst>
      <p:ext uri="{BB962C8B-B14F-4D97-AF65-F5344CB8AC3E}">
        <p14:creationId xmlns:p14="http://schemas.microsoft.com/office/powerpoint/2010/main" val="174690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20000"/>
          </a:bodyPr>
          <a:lstStyle/>
          <a:p>
            <a:r>
              <a:rPr lang="en-CA" dirty="0" smtClean="0"/>
              <a:t>How recent is the source? The choice to seek recent sources depends on your topic. </a:t>
            </a:r>
          </a:p>
          <a:p>
            <a:r>
              <a:rPr lang="en-CA" dirty="0" smtClean="0"/>
              <a:t>While sources on World</a:t>
            </a:r>
          </a:p>
          <a:p>
            <a:pPr marL="0" indent="0">
              <a:buNone/>
            </a:pPr>
            <a:r>
              <a:rPr lang="en-CA" dirty="0" smtClean="0"/>
              <a:t>War 2 may be decades old</a:t>
            </a:r>
          </a:p>
          <a:p>
            <a:pPr marL="0" indent="0">
              <a:buNone/>
            </a:pPr>
            <a:r>
              <a:rPr lang="en-CA" dirty="0" smtClean="0"/>
              <a:t>and still contain accurate </a:t>
            </a:r>
          </a:p>
          <a:p>
            <a:pPr marL="0" indent="0">
              <a:buNone/>
            </a:pPr>
            <a:r>
              <a:rPr lang="en-CA" dirty="0" smtClean="0"/>
              <a:t>information, sources on </a:t>
            </a:r>
          </a:p>
          <a:p>
            <a:pPr marL="0" indent="0">
              <a:buNone/>
            </a:pPr>
            <a:r>
              <a:rPr lang="en-CA" dirty="0" smtClean="0"/>
              <a:t>information technologies, or</a:t>
            </a:r>
          </a:p>
          <a:p>
            <a:pPr marL="0" indent="0">
              <a:buNone/>
            </a:pPr>
            <a:r>
              <a:rPr lang="en-CA" dirty="0" smtClean="0"/>
              <a:t>other areas that are </a:t>
            </a:r>
          </a:p>
          <a:p>
            <a:pPr marL="0" indent="0">
              <a:buNone/>
            </a:pPr>
            <a:r>
              <a:rPr lang="en-CA" dirty="0" smtClean="0"/>
              <a:t>experiencing rapid changes,</a:t>
            </a:r>
          </a:p>
          <a:p>
            <a:pPr marL="0" indent="0">
              <a:buNone/>
            </a:pPr>
            <a:r>
              <a:rPr lang="en-CA" dirty="0" smtClean="0"/>
              <a:t>need to be much more current.</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420888"/>
            <a:ext cx="4056443" cy="324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63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r>
              <a:rPr lang="en-CA" dirty="0" smtClean="0"/>
              <a:t>What is the author's purpose? When deciding which sources to use, you should consider</a:t>
            </a:r>
          </a:p>
          <a:p>
            <a:pPr lvl="1"/>
            <a:r>
              <a:rPr lang="en-CA" dirty="0" smtClean="0"/>
              <a:t> the purpose or point of view of the author </a:t>
            </a:r>
          </a:p>
          <a:p>
            <a:pPr lvl="1"/>
            <a:r>
              <a:rPr lang="en-CA" dirty="0" smtClean="0"/>
              <a:t>Is the author presenting a neutral, objective view of a topic? </a:t>
            </a:r>
          </a:p>
          <a:p>
            <a:pPr lvl="1"/>
            <a:r>
              <a:rPr lang="en-CA" dirty="0" smtClean="0"/>
              <a:t>Is the author advocating one specific view of a topic?</a:t>
            </a:r>
          </a:p>
          <a:p>
            <a:pPr lvl="1"/>
            <a:r>
              <a:rPr lang="en-CA" dirty="0" smtClean="0"/>
              <a:t>Who is funding the research or writing of this source? </a:t>
            </a:r>
          </a:p>
          <a:p>
            <a:pPr marL="457200" lvl="1" indent="0">
              <a:buNone/>
            </a:pPr>
            <a:r>
              <a:rPr lang="en-CA" dirty="0" smtClean="0"/>
              <a:t>A source written from a particular point of view may be credible; however, you need to be careful that your sources don't limit your coverage of a topic to one side of a debate.</a:t>
            </a:r>
          </a:p>
          <a:p>
            <a:pPr marL="457200" lvl="1" indent="0">
              <a:buNone/>
            </a:pPr>
            <a:endParaRPr lang="en-CA" dirty="0" smtClean="0"/>
          </a:p>
        </p:txBody>
      </p:sp>
    </p:spTree>
    <p:extLst>
      <p:ext uri="{BB962C8B-B14F-4D97-AF65-F5344CB8AC3E}">
        <p14:creationId xmlns:p14="http://schemas.microsoft.com/office/powerpoint/2010/main" val="352442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dirty="0" smtClean="0"/>
              <a:t>Be especially careful when evaluating Internet sources! Never use Web sites where an author cannot be determined, unless the site is associated with a reputable institution </a:t>
            </a:r>
          </a:p>
          <a:p>
            <a:pPr lvl="1"/>
            <a:r>
              <a:rPr lang="en-CA" dirty="0" smtClean="0"/>
              <a:t>a respected university, </a:t>
            </a:r>
          </a:p>
          <a:p>
            <a:pPr lvl="1"/>
            <a:r>
              <a:rPr lang="en-CA" dirty="0" smtClean="0"/>
              <a:t>a credible media outlet, </a:t>
            </a:r>
          </a:p>
          <a:p>
            <a:pPr lvl="1"/>
            <a:r>
              <a:rPr lang="en-CA" dirty="0" smtClean="0"/>
              <a:t>government program or department, </a:t>
            </a:r>
          </a:p>
          <a:p>
            <a:pPr lvl="1"/>
            <a:r>
              <a:rPr lang="en-CA" dirty="0" smtClean="0"/>
              <a:t>or well-known non-governmental organizations. </a:t>
            </a:r>
          </a:p>
          <a:p>
            <a:endParaRPr lang="en-CA" dirty="0" smtClean="0"/>
          </a:p>
          <a:p>
            <a:endParaRPr lang="en-CA" dirty="0"/>
          </a:p>
        </p:txBody>
      </p:sp>
    </p:spTree>
    <p:extLst>
      <p:ext uri="{BB962C8B-B14F-4D97-AF65-F5344CB8AC3E}">
        <p14:creationId xmlns:p14="http://schemas.microsoft.com/office/powerpoint/2010/main" val="273259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Beware of using sites like Wikipedia, which are collaboratively developed by users. Because anyone can add or change content, the validity of information on such sites may not meet the standards for academic research.</a:t>
            </a:r>
          </a:p>
          <a:p>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156" y="4149080"/>
            <a:ext cx="4087614" cy="217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232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427</Words>
  <Application>Microsoft Office PowerPoint</Application>
  <PresentationFormat>On-screen Show (4:3)</PresentationFormat>
  <Paragraphs>34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Using Research and Evidence </vt:lpstr>
      <vt:lpstr>What type of evidence should I use?</vt:lpstr>
      <vt:lpstr>PowerPoint Presentation</vt:lpstr>
      <vt:lpstr>PowerPoint Presentation</vt:lpstr>
      <vt:lpstr>How do I know if a source is credible?</vt:lpstr>
      <vt:lpstr>PowerPoint Presentation</vt:lpstr>
      <vt:lpstr>PowerPoint Presentation</vt:lpstr>
      <vt:lpstr>PowerPoint Presentation</vt:lpstr>
      <vt:lpstr>PowerPoint Presentation</vt:lpstr>
    </vt:vector>
  </TitlesOfParts>
  <Company>WRDSB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Research and Evidence</dc:title>
  <dc:creator>WRDSB</dc:creator>
  <cp:lastModifiedBy>WRDSB</cp:lastModifiedBy>
  <cp:revision>3</cp:revision>
  <dcterms:created xsi:type="dcterms:W3CDTF">2015-05-12T14:23:23Z</dcterms:created>
  <dcterms:modified xsi:type="dcterms:W3CDTF">2015-05-12T14:52:10Z</dcterms:modified>
</cp:coreProperties>
</file>